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20BD8-B41C-49FE-8AB6-655B8C158C75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D561-4976-410E-A8A0-21CB154000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46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C60E36-AEDE-4248-99B9-5FDA080CB2E5}" type="slidenum">
              <a:rPr lang="de-DE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8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63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28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62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60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30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4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2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2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5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8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F13A4-958F-4FA9-A9EB-64484F71F479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DEEA-839B-4581-82F6-8BBF6E2363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18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rgoclix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goclix.com/ohr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goclix.com/timeslo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943378" y="3312485"/>
            <a:ext cx="103513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Bedienungsanleitung für Dienstleister </a:t>
            </a:r>
          </a:p>
          <a:p>
            <a:pPr algn="ctr" eaLnBrk="1" hangingPunct="1"/>
            <a:r>
              <a:rPr lang="de-DE" sz="32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Zeitfensterbuchung bei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OHRA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Regalanlagen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GmbH</a:t>
            </a:r>
            <a:endParaRPr lang="de-DE" sz="32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1" name="Titel 18"/>
          <p:cNvSpPr>
            <a:spLocks noGrp="1"/>
          </p:cNvSpPr>
          <p:nvPr>
            <p:ph type="title"/>
          </p:nvPr>
        </p:nvSpPr>
        <p:spPr>
          <a:xfrm>
            <a:off x="2209800" y="1201738"/>
            <a:ext cx="7772400" cy="1143000"/>
          </a:xfrm>
        </p:spPr>
        <p:txBody>
          <a:bodyPr/>
          <a:lstStyle/>
          <a:p>
            <a:pPr eaLnBrk="1" hangingPunct="1"/>
            <a:r>
              <a:rPr lang="de-DE" dirty="0"/>
              <a:t> 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458199" y="6434668"/>
            <a:ext cx="24223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  <a:latin typeface="Calibri" pitchFamily="34" charset="0"/>
              </a:rPr>
              <a:t>Dr. V. Meier, J. Schmidt, 2020</a:t>
            </a:r>
          </a:p>
        </p:txBody>
      </p:sp>
      <p:pic>
        <p:nvPicPr>
          <p:cNvPr id="6" name="Picture 3" descr="C:\Users\Asus\Desktop\Logo\Logo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299" y="618287"/>
            <a:ext cx="4134118" cy="2408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563380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DC0958F-365A-4561-9A2D-6CCA37B1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3"/>
          <p:cNvSpPr>
            <a:spLocks noChangeArrowheads="1"/>
          </p:cNvSpPr>
          <p:nvPr/>
        </p:nvSpPr>
        <p:spPr bwMode="auto">
          <a:xfrm>
            <a:off x="977930" y="4130766"/>
            <a:ext cx="2406770" cy="584775"/>
          </a:xfrm>
          <a:prstGeom prst="wedgeRectCallout">
            <a:avLst>
              <a:gd name="adj1" fmla="val 91539"/>
              <a:gd name="adj2" fmla="val -42194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Sie sehen nun Ihre eigene Zeitfensterbuchung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081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4D2168CF-4D95-4DD5-A827-DEABE0BD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3">
            <a:extLst>
              <a:ext uri="{FF2B5EF4-FFF2-40B4-BE49-F238E27FC236}">
                <a16:creationId xmlns:a16="http://schemas.microsoft.com/office/drawing/2014/main" id="{CAAB8CE9-D6F5-4F70-A8E7-B7C2EE36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77" y="4304809"/>
            <a:ext cx="2571750" cy="584775"/>
          </a:xfrm>
          <a:prstGeom prst="wedgeRectCallout">
            <a:avLst>
              <a:gd name="adj1" fmla="val -41838"/>
              <a:gd name="adj2" fmla="val -419772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spAutoFit/>
          </a:bodyPr>
          <a:lstStyle/>
          <a:p>
            <a:pPr algn="ctr">
              <a:buSzPct val="125000"/>
            </a:pPr>
            <a:r>
              <a:rPr lang="fr-FR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1. Zum Aktivieren hier klicken.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Rechteckige Legende 3">
            <a:extLst>
              <a:ext uri="{FF2B5EF4-FFF2-40B4-BE49-F238E27FC236}">
                <a16:creationId xmlns:a16="http://schemas.microsoft.com/office/drawing/2014/main" id="{051D3CB2-66B7-4ECB-971E-E4C4DD6D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134" y="2674948"/>
            <a:ext cx="1989886" cy="584775"/>
          </a:xfrm>
          <a:prstGeom prst="wedgeRectCallout">
            <a:avLst>
              <a:gd name="adj1" fmla="val 97795"/>
              <a:gd name="adj2" fmla="val -224585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2. Zum Ausschneiden hier klicken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5" name="Rechteckige Legende 3">
            <a:extLst>
              <a:ext uri="{FF2B5EF4-FFF2-40B4-BE49-F238E27FC236}">
                <a16:creationId xmlns:a16="http://schemas.microsoft.com/office/drawing/2014/main" id="{E8B279B8-4FDD-44B6-A5BF-DAEF83148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978" y="3274435"/>
            <a:ext cx="2691441" cy="338554"/>
          </a:xfrm>
          <a:prstGeom prst="wedgeRectCallout">
            <a:avLst>
              <a:gd name="adj1" fmla="val -27856"/>
              <a:gd name="adj2" fmla="val -53899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fr-FR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Zum Kopieren hier klicken.</a:t>
            </a:r>
          </a:p>
        </p:txBody>
      </p:sp>
      <p:sp>
        <p:nvSpPr>
          <p:cNvPr id="6" name="Rechteckige Legende 3">
            <a:extLst>
              <a:ext uri="{FF2B5EF4-FFF2-40B4-BE49-F238E27FC236}">
                <a16:creationId xmlns:a16="http://schemas.microsoft.com/office/drawing/2014/main" id="{2EB04410-540D-4F80-B08D-CC105998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273" y="660086"/>
            <a:ext cx="2179727" cy="584775"/>
          </a:xfrm>
          <a:prstGeom prst="wedgeRectCallout">
            <a:avLst>
              <a:gd name="adj1" fmla="val 89643"/>
              <a:gd name="adj2" fmla="val 84231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chemeClr val="tx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4. Zum Einfügen hier klicken.</a:t>
            </a:r>
          </a:p>
        </p:txBody>
      </p:sp>
      <p:sp>
        <p:nvSpPr>
          <p:cNvPr id="7" name="Rechteckige Legende 3"/>
          <p:cNvSpPr>
            <a:spLocks noChangeArrowheads="1"/>
          </p:cNvSpPr>
          <p:nvPr/>
        </p:nvSpPr>
        <p:spPr bwMode="auto">
          <a:xfrm>
            <a:off x="7110391" y="446991"/>
            <a:ext cx="2133601" cy="584775"/>
          </a:xfrm>
          <a:prstGeom prst="wedgeRectCallout">
            <a:avLst>
              <a:gd name="adj1" fmla="val -49264"/>
              <a:gd name="adj2" fmla="val 12504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5.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Zum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 L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öschen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 hier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klicken</a:t>
            </a:r>
            <a:r>
              <a:rPr lang="hy-AM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70C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8" name="Rechteckige Legende 3"/>
          <p:cNvSpPr>
            <a:spLocks noChangeArrowheads="1"/>
          </p:cNvSpPr>
          <p:nvPr/>
        </p:nvSpPr>
        <p:spPr bwMode="auto">
          <a:xfrm>
            <a:off x="8352976" y="952473"/>
            <a:ext cx="2889009" cy="830997"/>
          </a:xfrm>
          <a:prstGeom prst="wedgeRectCallout">
            <a:avLst>
              <a:gd name="adj1" fmla="val -82295"/>
              <a:gd name="adj2" fmla="val 18526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6. Um die Hintergrundfarbe der Buchung zu ändern, klicken Sie hier.</a:t>
            </a:r>
            <a:endParaRPr lang="de-DE" sz="1600" dirty="0">
              <a:solidFill>
                <a:srgbClr val="0070C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940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7C28AC0-F818-45C6-BB92-2A6FE3F7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3">
            <a:extLst>
              <a:ext uri="{FF2B5EF4-FFF2-40B4-BE49-F238E27FC236}">
                <a16:creationId xmlns:a16="http://schemas.microsoft.com/office/drawing/2014/main" id="{91F9F637-24AA-4B5E-A63C-8BE201EEE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733" y="647588"/>
            <a:ext cx="2133600" cy="584775"/>
          </a:xfrm>
          <a:prstGeom prst="wedgeRectCallout">
            <a:avLst>
              <a:gd name="adj1" fmla="val -52119"/>
              <a:gd name="adj2" fmla="val 91601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chemeClr val="tx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7. Zum Drucken hier klicken</a:t>
            </a:r>
            <a:r>
              <a:rPr lang="hy-AM" sz="1600" dirty="0">
                <a:solidFill>
                  <a:schemeClr val="tx2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chemeClr val="tx2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339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47224E01-ECF7-4D3A-AE87-0FD58B531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3"/>
          <p:cNvSpPr>
            <a:spLocks noChangeArrowheads="1"/>
          </p:cNvSpPr>
          <p:nvPr/>
        </p:nvSpPr>
        <p:spPr bwMode="auto">
          <a:xfrm>
            <a:off x="4617691" y="5672031"/>
            <a:ext cx="3197840" cy="830997"/>
          </a:xfrm>
          <a:prstGeom prst="wedgeRectCallout">
            <a:avLst>
              <a:gd name="adj1" fmla="val -25653"/>
              <a:gd name="adj2" fmla="val 51338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Es wurde eine PDF Datei erstellt, die Sie speichern und ausdrucken können.</a:t>
            </a:r>
          </a:p>
        </p:txBody>
      </p:sp>
      <p:sp>
        <p:nvSpPr>
          <p:cNvPr id="4" name="Rechteckige Legende 3"/>
          <p:cNvSpPr>
            <a:spLocks noChangeArrowheads="1"/>
          </p:cNvSpPr>
          <p:nvPr/>
        </p:nvSpPr>
        <p:spPr bwMode="auto">
          <a:xfrm>
            <a:off x="6927776" y="3537416"/>
            <a:ext cx="2521219" cy="830997"/>
          </a:xfrm>
          <a:prstGeom prst="wedgeRectCallout">
            <a:avLst>
              <a:gd name="adj1" fmla="val 2069"/>
              <a:gd name="adj2" fmla="val -259714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Die Datei enthält alle Daten der Buchung, einschließlich der Buchungs-ID.</a:t>
            </a:r>
          </a:p>
        </p:txBody>
      </p:sp>
    </p:spTree>
    <p:extLst>
      <p:ext uri="{BB962C8B-B14F-4D97-AF65-F5344CB8AC3E}">
        <p14:creationId xmlns:p14="http://schemas.microsoft.com/office/powerpoint/2010/main" val="150090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F9EDCC1-F9D8-459D-92FB-31AF2691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ige Legende 3"/>
          <p:cNvSpPr>
            <a:spLocks noChangeArrowheads="1"/>
          </p:cNvSpPr>
          <p:nvPr/>
        </p:nvSpPr>
        <p:spPr bwMode="auto">
          <a:xfrm>
            <a:off x="3160969" y="3013501"/>
            <a:ext cx="4182524" cy="830997"/>
          </a:xfrm>
          <a:prstGeom prst="wedgeRectCallout">
            <a:avLst>
              <a:gd name="adj1" fmla="val -88191"/>
              <a:gd name="adj2" fmla="val -320016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Neben dem Terminplan steht Ihnen auch eine tabellarische Ansicht Ihrer Zeitfensterbuchungen 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429113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524000" y="1306514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33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Vielen Dank!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srgbClr val="003366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de-DE" sz="2400" b="1" dirty="0">
                <a:solidFill>
                  <a:srgbClr val="0033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Bei Rückfragen zu Ihren Lieferungen wenden Sie sich bitte an Ihre Ansprechpartner bei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OHRA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Regalanlagen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GmbH</a:t>
            </a:r>
            <a:endParaRPr lang="de-DE" sz="2400" b="1" i="1" dirty="0">
              <a:solidFill>
                <a:srgbClr val="003366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>
                <a:solidFill>
                  <a:srgbClr val="0033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Bei technischen Rückfragen erreichen Sie </a:t>
            </a:r>
            <a:r>
              <a:rPr lang="de-DE" sz="2400" b="1" i="1" dirty="0">
                <a:solidFill>
                  <a:srgbClr val="0033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Cargoclix</a:t>
            </a:r>
          </a:p>
          <a:p>
            <a:pPr algn="ctr" eaLnBrk="1" hangingPunct="1"/>
            <a:r>
              <a:rPr lang="de-DE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de-DE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support@cargoclix.com</a:t>
            </a:r>
            <a:endParaRPr lang="de-DE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de-DE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+49 (0) 761 – 20 55 11 00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714" y="0"/>
            <a:ext cx="1427286" cy="80196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58199" y="6434668"/>
            <a:ext cx="24223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  <a:latin typeface="Calibri" pitchFamily="34" charset="0"/>
              </a:rPr>
              <a:t>Dr. V. Meier, J. Schmidt,</a:t>
            </a:r>
            <a:r>
              <a:rPr lang="ru-RU" sz="1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886717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8535851-8759-45FC-8F00-40538F5C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4"/>
          <p:cNvSpPr>
            <a:spLocks noChangeArrowheads="1"/>
          </p:cNvSpPr>
          <p:nvPr/>
        </p:nvSpPr>
        <p:spPr bwMode="auto">
          <a:xfrm>
            <a:off x="1500996" y="150523"/>
            <a:ext cx="5050805" cy="584775"/>
          </a:xfrm>
          <a:prstGeom prst="wedgeRectCallout">
            <a:avLst>
              <a:gd name="adj1" fmla="val -58009"/>
              <a:gd name="adj2" fmla="val -28856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 gehen Sie auf die folgende Internetseite: </a:t>
            </a:r>
            <a:r>
              <a:rPr lang="it-IT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https://www.cargoclix.com/ohra</a:t>
            </a:r>
            <a:endParaRPr lang="hy-AM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ige Legende 4"/>
          <p:cNvSpPr>
            <a:spLocks noChangeArrowheads="1"/>
          </p:cNvSpPr>
          <p:nvPr/>
        </p:nvSpPr>
        <p:spPr bwMode="auto">
          <a:xfrm>
            <a:off x="1330924" y="3258569"/>
            <a:ext cx="3089757" cy="1077218"/>
          </a:xfrm>
          <a:prstGeom prst="wedgeRectCallout">
            <a:avLst>
              <a:gd name="adj1" fmla="val -47338"/>
              <a:gd name="adj2" fmla="val -13360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Wenn Sie bereits Nutzer des Zeitfenstermanagements bei Cargoclix sind, können Sie sich einfach hier bewerben.</a:t>
            </a:r>
          </a:p>
        </p:txBody>
      </p:sp>
      <p:sp>
        <p:nvSpPr>
          <p:cNvPr id="6" name="Rechteckige Legende 4"/>
          <p:cNvSpPr>
            <a:spLocks noChangeArrowheads="1"/>
          </p:cNvSpPr>
          <p:nvPr/>
        </p:nvSpPr>
        <p:spPr bwMode="auto">
          <a:xfrm>
            <a:off x="6885257" y="3258569"/>
            <a:ext cx="3089757" cy="1077218"/>
          </a:xfrm>
          <a:prstGeom prst="wedgeRectCallout">
            <a:avLst>
              <a:gd name="adj1" fmla="val -47338"/>
              <a:gd name="adj2" fmla="val -13360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Wenn Sie noch keinen Account zum Zeitfenstermanagement bei Cargoclix haben, können Sie sich diesen hier anlegen</a:t>
            </a:r>
            <a:r>
              <a:rPr lang="hy-AM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․</a:t>
            </a:r>
            <a:endParaRPr lang="de-DE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ige Legende 4"/>
          <p:cNvSpPr>
            <a:spLocks noChangeArrowheads="1"/>
          </p:cNvSpPr>
          <p:nvPr/>
        </p:nvSpPr>
        <p:spPr bwMode="auto">
          <a:xfrm>
            <a:off x="7990034" y="963923"/>
            <a:ext cx="3485072" cy="338554"/>
          </a:xfrm>
          <a:prstGeom prst="wedgeRectCallout">
            <a:avLst>
              <a:gd name="adj1" fmla="val 46168"/>
              <a:gd name="adj2" fmla="val -179746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Sprache kann hier geändert werden.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ige Legende 4"/>
          <p:cNvSpPr>
            <a:spLocks noChangeArrowheads="1"/>
          </p:cNvSpPr>
          <p:nvPr/>
        </p:nvSpPr>
        <p:spPr bwMode="auto">
          <a:xfrm>
            <a:off x="1791855" y="5911228"/>
            <a:ext cx="8608289" cy="584775"/>
          </a:xfrm>
          <a:prstGeom prst="wedgeRectCallout">
            <a:avLst>
              <a:gd name="adj1" fmla="val -22347"/>
              <a:gd name="adj2" fmla="val -48968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In beiden Fällen wird 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Ihre Anmeldung nun geprüft und Ihr Account zu Beginn des darauffolgenden Werktages freigeschaltet.</a:t>
            </a:r>
          </a:p>
        </p:txBody>
      </p:sp>
    </p:spTree>
    <p:extLst>
      <p:ext uri="{BB962C8B-B14F-4D97-AF65-F5344CB8AC3E}">
        <p14:creationId xmlns:p14="http://schemas.microsoft.com/office/powerpoint/2010/main" val="206695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7" y="36447"/>
            <a:ext cx="11954313" cy="6484690"/>
          </a:xfrm>
          <a:prstGeom prst="rect">
            <a:avLst/>
          </a:prstGeom>
        </p:spPr>
      </p:pic>
      <p:sp>
        <p:nvSpPr>
          <p:cNvPr id="3" name="Rechteckige Legende 4"/>
          <p:cNvSpPr>
            <a:spLocks noChangeArrowheads="1"/>
          </p:cNvSpPr>
          <p:nvPr/>
        </p:nvSpPr>
        <p:spPr bwMode="auto">
          <a:xfrm>
            <a:off x="2693175" y="2555794"/>
            <a:ext cx="3270703" cy="584775"/>
          </a:xfrm>
          <a:prstGeom prst="wedgeRectCallout">
            <a:avLst>
              <a:gd name="adj1" fmla="val -67592"/>
              <a:gd name="adj2" fmla="val -13484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Tragen Sie nun hier Ihren Benutzernamen und Ihr Passwort ein</a:t>
            </a:r>
            <a:r>
              <a:rPr lang="hy-AM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․</a:t>
            </a:r>
            <a:endParaRPr lang="de-DE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ige Legende 3"/>
          <p:cNvSpPr>
            <a:spLocks noChangeArrowheads="1"/>
          </p:cNvSpPr>
          <p:nvPr/>
        </p:nvSpPr>
        <p:spPr bwMode="auto">
          <a:xfrm>
            <a:off x="8298612" y="4023137"/>
            <a:ext cx="2979307" cy="1815882"/>
          </a:xfrm>
          <a:prstGeom prst="wedgeRectCallout">
            <a:avLst>
              <a:gd name="adj1" fmla="val 11148"/>
              <a:gd name="adj2" fmla="val -500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Wenn Sie per Email die Nachricht erhalten haben, dass Sie für das Zeitfenstermanagement bei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OHRA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Regalanlagen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GmbH 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zugelassen sind, können Sie sich auf</a:t>
            </a: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  <a:hlinkClick r:id="rId3"/>
              </a:rPr>
              <a:t>www.cargoclix.com/timeslot</a:t>
            </a:r>
            <a:endParaRPr lang="de-DE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/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anmelden.</a:t>
            </a:r>
          </a:p>
        </p:txBody>
      </p:sp>
    </p:spTree>
    <p:extLst>
      <p:ext uri="{BB962C8B-B14F-4D97-AF65-F5344CB8AC3E}">
        <p14:creationId xmlns:p14="http://schemas.microsoft.com/office/powerpoint/2010/main" val="414084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" y="117446"/>
            <a:ext cx="11870423" cy="6526635"/>
          </a:xfrm>
          <a:prstGeom prst="rect">
            <a:avLst/>
          </a:prstGeom>
        </p:spPr>
      </p:pic>
      <p:sp>
        <p:nvSpPr>
          <p:cNvPr id="3" name="Fumetto 1 2"/>
          <p:cNvSpPr/>
          <p:nvPr/>
        </p:nvSpPr>
        <p:spPr>
          <a:xfrm>
            <a:off x="1094368" y="1034062"/>
            <a:ext cx="2546453" cy="411204"/>
          </a:xfrm>
          <a:prstGeom prst="wedgeRectCallout">
            <a:avLst>
              <a:gd name="adj1" fmla="val -35615"/>
              <a:gd name="adj2" fmla="val -141285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Wählen Sie </a:t>
            </a:r>
            <a:r>
              <a:rPr lang="de-DE" sz="16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"Dienstleister</a:t>
            </a:r>
            <a:r>
              <a:rPr lang="hy-AM" sz="16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  <a:sym typeface="Wingdings" pitchFamily="2" charset="2"/>
              </a:rPr>
              <a:t>՛՛․</a:t>
            </a:r>
            <a:endParaRPr lang="de-DE" sz="1600" i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712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3247BD5-9CDA-40F7-A405-944FE0E7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12"/>
          <p:cNvSpPr>
            <a:spLocks noChangeArrowheads="1"/>
          </p:cNvSpPr>
          <p:nvPr/>
        </p:nvSpPr>
        <p:spPr bwMode="auto">
          <a:xfrm>
            <a:off x="1104401" y="1892016"/>
            <a:ext cx="2012831" cy="584775"/>
          </a:xfrm>
          <a:prstGeom prst="wedgeRectCallout">
            <a:avLst>
              <a:gd name="adj1" fmla="val 19049"/>
              <a:gd name="adj2" fmla="val -1966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Wählen Sie den CargoMarket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Rechteckige Legende 3"/>
          <p:cNvSpPr>
            <a:spLocks noChangeArrowheads="1"/>
          </p:cNvSpPr>
          <p:nvPr/>
        </p:nvSpPr>
        <p:spPr bwMode="auto">
          <a:xfrm>
            <a:off x="3656008" y="1599628"/>
            <a:ext cx="1917939" cy="584775"/>
          </a:xfrm>
          <a:prstGeom prst="wedgeRectCallout">
            <a:avLst>
              <a:gd name="adj1" fmla="val 9030"/>
              <a:gd name="adj2" fmla="val -15615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2. Wählen Sie den Standort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7" name="Rechteckige Legende 3">
            <a:extLst>
              <a:ext uri="{FF2B5EF4-FFF2-40B4-BE49-F238E27FC236}">
                <a16:creationId xmlns:a16="http://schemas.microsoft.com/office/drawing/2014/main" id="{C53CCD44-9C9E-4E21-8B8D-98692457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270" y="1599628"/>
            <a:ext cx="1917939" cy="584775"/>
          </a:xfrm>
          <a:prstGeom prst="wedgeRectCallout">
            <a:avLst>
              <a:gd name="adj1" fmla="val 9030"/>
              <a:gd name="adj2" fmla="val -15615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Wählen Sie die Gruppe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021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B4A8071-D293-4F94-A74E-29978876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2"/>
          <p:cNvSpPr>
            <a:spLocks noChangeArrowheads="1"/>
          </p:cNvSpPr>
          <p:nvPr/>
        </p:nvSpPr>
        <p:spPr bwMode="auto">
          <a:xfrm>
            <a:off x="6766942" y="3036669"/>
            <a:ext cx="4163682" cy="2554545"/>
          </a:xfrm>
          <a:prstGeom prst="wedgeRectCallout">
            <a:avLst>
              <a:gd name="adj1" fmla="val -72335"/>
              <a:gd name="adj2" fmla="val -10855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Sie kommen immer auf den Terminplan des aktuellen Datums und können von hier ein anderes wählen.</a:t>
            </a:r>
          </a:p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Dunkelgraue Felder: sind nicht buchbar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(Rampe geschlossen, Mittagspause, etc.)</a:t>
            </a:r>
          </a:p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Hellgraue Felder: sind noch nicht oder nicht mehr buchbar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Diagonal grau gestreifte Felder: sind von anderen Kunden gebucht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de-DE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Weiße Felder: sind buchbar</a:t>
            </a:r>
            <a:r>
              <a:rPr lang="hy-AM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428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ige Legende 3"/>
          <p:cNvSpPr>
            <a:spLocks noChangeArrowheads="1"/>
          </p:cNvSpPr>
          <p:nvPr/>
        </p:nvSpPr>
        <p:spPr bwMode="auto">
          <a:xfrm>
            <a:off x="933316" y="4949026"/>
            <a:ext cx="3082278" cy="584775"/>
          </a:xfrm>
          <a:prstGeom prst="wedgeRectCallout">
            <a:avLst>
              <a:gd name="adj1" fmla="val -44082"/>
              <a:gd name="adj2" fmla="val -549961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Durch Klick auf die Lupe sehen Sie die Eigenschaften der Rampen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6" name="Rechteckige Legende 4"/>
          <p:cNvSpPr>
            <a:spLocks noChangeArrowheads="1"/>
          </p:cNvSpPr>
          <p:nvPr/>
        </p:nvSpPr>
        <p:spPr bwMode="auto">
          <a:xfrm>
            <a:off x="8593899" y="4238914"/>
            <a:ext cx="3143250" cy="1815882"/>
          </a:xfrm>
          <a:prstGeom prst="wedgeRectCallout">
            <a:avLst>
              <a:gd name="adj1" fmla="val -74902"/>
              <a:gd name="adj2" fmla="val -5611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2. Hier sehen Sie z.B., mit wie viel Vorlauf Sie Zeitfenster buchen können (Buchungsphase). Mit dem Ende der Buchungsphase endet auch die Möglichkeit Änderungen an den eigenen Buchungen vorzunehmen.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9BEB77D-4A89-44C8-AC9E-4B47FEBA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A7096A5-70AC-4DF9-AC6A-8A98F883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3"/>
          <p:cNvSpPr>
            <a:spLocks noChangeArrowheads="1"/>
          </p:cNvSpPr>
          <p:nvPr/>
        </p:nvSpPr>
        <p:spPr bwMode="auto">
          <a:xfrm>
            <a:off x="6434291" y="944537"/>
            <a:ext cx="2832084" cy="338554"/>
          </a:xfrm>
          <a:prstGeom prst="wedgeRectCallout">
            <a:avLst>
              <a:gd name="adj1" fmla="val -52610"/>
              <a:gd name="adj2" fmla="val 104996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2. Klicken Sie nun auf </a:t>
            </a:r>
            <a:r>
              <a:rPr lang="de-DE" sz="1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Buchen</a:t>
            </a:r>
            <a:r>
              <a:rPr lang="hy-AM" sz="1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Rechteckige Legende 2"/>
          <p:cNvSpPr>
            <a:spLocks noChangeArrowheads="1"/>
          </p:cNvSpPr>
          <p:nvPr/>
        </p:nvSpPr>
        <p:spPr bwMode="auto">
          <a:xfrm>
            <a:off x="3014770" y="3920899"/>
            <a:ext cx="2972614" cy="1077218"/>
          </a:xfrm>
          <a:prstGeom prst="wedgeRectCallout">
            <a:avLst>
              <a:gd name="adj1" fmla="val -44626"/>
              <a:gd name="adj2" fmla="val -230536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it-IT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Sobald Sie das gewünschte Datum zur Zeitfensterbuchung gewählt haben, klicken Sie das gewünschte freie Zeitfenster an</a:t>
            </a:r>
            <a:r>
              <a:rPr lang="hy-AM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․</a:t>
            </a:r>
            <a:endParaRPr lang="de-DE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26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9F3B665-E811-4011-AF3E-4E92783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ige Legende 3"/>
          <p:cNvSpPr>
            <a:spLocks noChangeArrowheads="1"/>
          </p:cNvSpPr>
          <p:nvPr/>
        </p:nvSpPr>
        <p:spPr bwMode="auto">
          <a:xfrm>
            <a:off x="1844147" y="4086953"/>
            <a:ext cx="7537258" cy="830997"/>
          </a:xfrm>
          <a:prstGeom prst="wedgeRectCallout">
            <a:avLst>
              <a:gd name="adj1" fmla="val -6051"/>
              <a:gd name="adj2" fmla="val 1310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anchor="ctr">
            <a:spAutoFit/>
          </a:bodyPr>
          <a:lstStyle/>
          <a:p>
            <a:pPr algn="ctr">
              <a:buSzPct val="125000"/>
            </a:pP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Tragen Sie nun Ihre Daten ein und klicken Sie auf </a:t>
            </a:r>
            <a:r>
              <a:rPr lang="de-DE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Speichern &amp; Schließen</a:t>
            </a:r>
            <a:r>
              <a:rPr lang="de-DE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Wenn Sie das Profil für zukünftige Buchungen speichern möchten, können Sie ihm rechts in der Maske einen Namen geben, z.B. das LKW-Kennzeichen, etc.</a:t>
            </a:r>
          </a:p>
        </p:txBody>
      </p:sp>
    </p:spTree>
    <p:extLst>
      <p:ext uri="{BB962C8B-B14F-4D97-AF65-F5344CB8AC3E}">
        <p14:creationId xmlns:p14="http://schemas.microsoft.com/office/powerpoint/2010/main" val="3148228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517</Words>
  <Application>Microsoft Office PowerPoint</Application>
  <PresentationFormat>Широк екран</PresentationFormat>
  <Paragraphs>46</Paragraphs>
  <Slides>15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di Office</vt:lpstr>
      <vt:lpstr>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Karine</dc:creator>
  <cp:lastModifiedBy>user</cp:lastModifiedBy>
  <cp:revision>178</cp:revision>
  <dcterms:created xsi:type="dcterms:W3CDTF">2020-01-17T11:42:39Z</dcterms:created>
  <dcterms:modified xsi:type="dcterms:W3CDTF">2021-12-27T07:10:50Z</dcterms:modified>
</cp:coreProperties>
</file>